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9" r:id="rId3"/>
    <p:sldId id="260" r:id="rId4"/>
    <p:sldId id="261" r:id="rId5"/>
    <p:sldId id="262" r:id="rId6"/>
    <p:sldId id="263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8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E291D-8DCB-D821-7DD7-09C0E8417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CCCABD-5E4E-06A2-DFCD-3099ED029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30369-8794-819A-C549-7C33499F2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5FC4A-9617-456F-BA49-F02DAB15C240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F5EBF-8CCA-A388-6E4F-DCFCE539D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93E8D-04ED-BF8E-173F-0896C23E1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6B75-685B-4F43-881F-0B54ADE0E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24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63FB5-AD61-E7DA-8897-9D83C428C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AA3C48-BBD1-D1B2-2255-D9DEC5410E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FB774-79EE-FF3D-DA86-5340938D7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5FC4A-9617-456F-BA49-F02DAB15C240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9E4A0-A795-6A64-7D29-3325483E4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94695-8F92-DC0E-5245-E15F77D49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6B75-685B-4F43-881F-0B54ADE0E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058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0C3F22-2178-1CB1-F468-357A2E5A43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FD5D9B-0E8B-BE59-1A43-8781EC88A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13B00-5F46-5915-E937-0CD266797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5FC4A-9617-456F-BA49-F02DAB15C240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A7D08-27D6-52DA-7738-A24B6672A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D5479-A895-D689-B821-D3E77FB11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6B75-685B-4F43-881F-0B54ADE0E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83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6CAA9-2197-3BEA-C342-DCF1F5009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CC31F-65CE-6EB5-68FE-4D0986ED6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1BFFE-2904-337C-9578-0D5961FE0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5FC4A-9617-456F-BA49-F02DAB15C240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3E8DF-9731-29D7-7A5F-0E66C4500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9EEB8-FBC3-2B8E-8E2E-B7317705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6B75-685B-4F43-881F-0B54ADE0E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30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54E9A-C076-2A97-CE9C-5CF434F16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3969D-0C30-A424-BCCC-71C399F82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5CBEC-32E7-F112-C054-F790D6AE9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5FC4A-9617-456F-BA49-F02DAB15C240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2C93B-37F9-ED4E-0ABD-69D75966B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E9046-BDF6-E038-E2AC-4E6A86022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6B75-685B-4F43-881F-0B54ADE0E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41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79D0D-F6B2-8705-9D02-E30EF893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CC04E-4CD1-D248-D7E0-5AEB00AC2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C280FF-E31D-4888-2ADC-F249E14E3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A159B-A3DC-B7F8-CC86-A355618F5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5FC4A-9617-456F-BA49-F02DAB15C240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C9AC4D-0228-D097-7AC8-772D4424B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30348E-3B64-6F3E-1CCE-7C5C5FF0A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6B75-685B-4F43-881F-0B54ADE0E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15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58AD1-0351-0EF4-AB3C-9385F2C3E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45789-2C9A-E09F-6F47-95DA871BC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333FE3-25E2-A808-6D78-CD4498CDC9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780F31-912E-B99C-FA27-EA0918FDBA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5AB203-B6D3-EBD3-0C22-0ED43388D7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86B328-8A4E-544C-21FF-57CAEB13E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5FC4A-9617-456F-BA49-F02DAB15C240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758628-559A-F744-333C-FA2F96B7F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BEAE65-CBBE-A2E2-57C5-5E9DF43C7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6B75-685B-4F43-881F-0B54ADE0E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44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84EF4-FFD2-8793-75D3-C07C81774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95283-0FD4-A211-9D7E-3DD4E0B6A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5FC4A-9617-456F-BA49-F02DAB15C240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344431-E7E1-DB3C-3042-D15737380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AD58F-F37A-A6E4-C591-26CC2B8CF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6B75-685B-4F43-881F-0B54ADE0E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67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291613-8AB4-978E-52EB-EA80CB80B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5FC4A-9617-456F-BA49-F02DAB15C240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161EF-67EA-6A2C-4893-23F489E44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1BB95-778D-0277-CF55-3EA79CD3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6B75-685B-4F43-881F-0B54ADE0E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06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1B50B-1DFC-CD8E-0E9A-2F1C2C2C7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7DBFD-1D61-7FD4-A021-C4B221B92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89DBBB-5461-6718-D792-BFBE82CA8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632090-4FF4-C45A-0F05-973AF8599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5FC4A-9617-456F-BA49-F02DAB15C240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2997-403F-62A2-9F0B-4DF6C912F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AE561B-3F07-908D-BFEF-5B2B82DCB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6B75-685B-4F43-881F-0B54ADE0E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3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30989-7F37-8ED2-0D76-6704523BD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889475-25A7-982C-1384-27DFB1545C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FB9E24-796E-C7B6-D073-7D2B67C5C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8CABB-6D87-B92A-9243-252201C44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5FC4A-9617-456F-BA49-F02DAB15C240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8F8A1F-56F0-2D89-25F3-105B6405E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20A9C3-53FF-7F62-F8F2-94D32053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6B75-685B-4F43-881F-0B54ADE0E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770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9A7EF6-992F-AB2C-CE26-88B67EBF0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95C171-3C74-A8AF-0D41-6D7D36AA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6A2C0-3B23-4DC4-F4BD-884C37AAB7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5FC4A-9617-456F-BA49-F02DAB15C240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FF09F-16BC-C8AF-1731-6986418FB7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99094-3E11-2F40-6FE1-646B2669F7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76B75-685B-4F43-881F-0B54ADE0E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10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689155-31CF-C309-4772-CCA790AFB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12192000" cy="68572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408416-1D72-2072-E06B-FA9369144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23" y="502897"/>
            <a:ext cx="1596072" cy="30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62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42404F-010E-E6B0-AEB1-0A5BB9771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B39A832-2B80-5C46-0CDE-9B6FFA060560}"/>
              </a:ext>
            </a:extLst>
          </p:cNvPr>
          <p:cNvSpPr/>
          <p:nvPr/>
        </p:nvSpPr>
        <p:spPr>
          <a:xfrm>
            <a:off x="-1084" y="5380677"/>
            <a:ext cx="12192000" cy="1477323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2266BF-C958-C2A3-FE70-492EB4D84D5E}"/>
              </a:ext>
            </a:extLst>
          </p:cNvPr>
          <p:cNvSpPr txBox="1"/>
          <p:nvPr/>
        </p:nvSpPr>
        <p:spPr>
          <a:xfrm>
            <a:off x="325205" y="5491273"/>
            <a:ext cx="5769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tlingGothicFB Normal Medium" panose="02000603040000020004" pitchFamily="50" charset="0"/>
              </a:rPr>
              <a:t>New generation urban electric vehicle</a:t>
            </a:r>
            <a:endParaRPr lang="en-US" dirty="0">
              <a:latin typeface="TitlingGothicFB Normal Medium" panose="02000603040000020004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D2A999-97FF-B14C-7EA8-2868DFF47215}"/>
              </a:ext>
            </a:extLst>
          </p:cNvPr>
          <p:cNvSpPr txBox="1"/>
          <p:nvPr/>
        </p:nvSpPr>
        <p:spPr>
          <a:xfrm>
            <a:off x="325205" y="6034159"/>
            <a:ext cx="116209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50" dirty="0">
                <a:latin typeface="TitlingGothicFB Normal Light" panose="02000503030000020004" pitchFamily="50" charset="0"/>
              </a:rPr>
              <a:t>BYD ATTO 2 adopts BYD's signature "Dragon Face" design language, created by Global Design Director; Mr. Wolfgang Egger. The short protruding body kit at the front and rear of the car and the strong curves on the body create a sporty appearance, while the sturdy exterior emphasizes strength and durability.</a:t>
            </a:r>
            <a:endParaRPr lang="en-US" sz="600" dirty="0">
              <a:latin typeface="TitlingGothicFB Normal Light" panose="02000503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278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B2F18D-0F65-BD27-35EB-6AE4E6793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8" y="3897095"/>
            <a:ext cx="4441300" cy="2498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60D812-6F07-D1EF-64BE-120517AA2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931" y="3897097"/>
            <a:ext cx="4441298" cy="24981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C6F118-AF9E-2D69-6291-5DA43D6FE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968" y="193252"/>
            <a:ext cx="9018125" cy="33266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BB7388F-DF9D-32E8-C7EF-39FC4FF14F0E}"/>
              </a:ext>
            </a:extLst>
          </p:cNvPr>
          <p:cNvSpPr txBox="1"/>
          <p:nvPr/>
        </p:nvSpPr>
        <p:spPr>
          <a:xfrm>
            <a:off x="360386" y="193252"/>
            <a:ext cx="2628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latin typeface="TitlingGothicFB Normal Medium" panose="02000603040000020004" pitchFamily="50" charset="0"/>
              </a:rPr>
              <a:t>A compact electric SUV with a striking exterior</a:t>
            </a:r>
            <a:endParaRPr lang="en-US" sz="1600" dirty="0">
              <a:latin typeface="TitlingGothicFB Normal Medium" panose="02000603040000020004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07D476-9401-0413-17FA-B7E00B5BB1A2}"/>
              </a:ext>
            </a:extLst>
          </p:cNvPr>
          <p:cNvSpPr txBox="1"/>
          <p:nvPr/>
        </p:nvSpPr>
        <p:spPr>
          <a:xfrm>
            <a:off x="360388" y="2342985"/>
            <a:ext cx="262835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latin typeface="TitlingGothicFB Normal Light" panose="02000503030000020004" pitchFamily="50" charset="0"/>
              </a:rPr>
              <a:t>The BYD ATTO 2 adopts the family design language of the dragon face, designed by BYD's Global Design Director, Wolfgang Egger. Short overhangs and powerful curves on the body surface create a sporty look, while the robust exterior emphasizes strength and durability.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63E273-885C-5ABA-DFEB-DA7C8823CD5A}"/>
              </a:ext>
            </a:extLst>
          </p:cNvPr>
          <p:cNvSpPr txBox="1"/>
          <p:nvPr/>
        </p:nvSpPr>
        <p:spPr>
          <a:xfrm>
            <a:off x="9052747" y="5336792"/>
            <a:ext cx="28650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TitlingGothicFB Normal Light" panose="02000503030000020004" pitchFamily="50" charset="0"/>
              </a:rPr>
              <a:t>The continuous tail-light design features the recognizable symbol of a Möbius ring, bringing endless luck for the driver and all passengers.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9E3288-0265-5C8F-F335-4A89C5959640}"/>
              </a:ext>
            </a:extLst>
          </p:cNvPr>
          <p:cNvSpPr txBox="1"/>
          <p:nvPr/>
        </p:nvSpPr>
        <p:spPr>
          <a:xfrm>
            <a:off x="9052747" y="4702148"/>
            <a:ext cx="29721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TitlingGothicFB Normal Light" panose="02000503030000020004" pitchFamily="50" charset="0"/>
              </a:rPr>
              <a:t>Sharp LED headlights are paired with distinctive daytime-running lights to optimize visibility and safety, illuminating your journey ahead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F85C03-5F99-A6FE-9872-87F5A1C5E912}"/>
              </a:ext>
            </a:extLst>
          </p:cNvPr>
          <p:cNvSpPr txBox="1"/>
          <p:nvPr/>
        </p:nvSpPr>
        <p:spPr>
          <a:xfrm>
            <a:off x="9018081" y="4231391"/>
            <a:ext cx="2872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tlingGothicFB Normal Medium" panose="02000603040000020004" pitchFamily="50" charset="0"/>
              </a:rPr>
              <a:t>“Lighting up your journey”</a:t>
            </a:r>
            <a:endParaRPr lang="en-US" sz="1400" dirty="0">
              <a:latin typeface="TitlingGothicFB Normal Medium" panose="020006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351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3F6DAB8-8EC2-6211-A0C6-145EE06D1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"/>
            <a:ext cx="12192000" cy="68465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4609D6-A6DD-8F7D-1086-FD7345A69E54}"/>
              </a:ext>
            </a:extLst>
          </p:cNvPr>
          <p:cNvSpPr/>
          <p:nvPr/>
        </p:nvSpPr>
        <p:spPr>
          <a:xfrm>
            <a:off x="0" y="5421347"/>
            <a:ext cx="12192000" cy="1083365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80152D-F3E3-2930-B54E-CAADA89B3072}"/>
              </a:ext>
            </a:extLst>
          </p:cNvPr>
          <p:cNvSpPr txBox="1"/>
          <p:nvPr/>
        </p:nvSpPr>
        <p:spPr>
          <a:xfrm>
            <a:off x="557448" y="5500860"/>
            <a:ext cx="2944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tlingGothicFB Normal Medium" panose="02000603040000020004" pitchFamily="50" charset="0"/>
              </a:rPr>
              <a:t>High Quality Material</a:t>
            </a:r>
            <a:endParaRPr lang="en-US" dirty="0">
              <a:latin typeface="TitlingGothicFB Normal Medium" panose="02000603040000020004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7FD1D6-1893-F25F-B851-B5D93B872AC5}"/>
              </a:ext>
            </a:extLst>
          </p:cNvPr>
          <p:cNvSpPr txBox="1"/>
          <p:nvPr/>
        </p:nvSpPr>
        <p:spPr>
          <a:xfrm>
            <a:off x="557449" y="5976675"/>
            <a:ext cx="65217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tlingGothicFB Normal Light" panose="02000503030000020004" pitchFamily="50" charset="0"/>
              </a:rPr>
              <a:t>The interior of the BYD ATTO 2 is crafted with sleek, eco-friendly vegan leather seats and high-quality materials throughout the dashboard and door panels.</a:t>
            </a:r>
          </a:p>
        </p:txBody>
      </p:sp>
    </p:spTree>
    <p:extLst>
      <p:ext uri="{BB962C8B-B14F-4D97-AF65-F5344CB8AC3E}">
        <p14:creationId xmlns:p14="http://schemas.microsoft.com/office/powerpoint/2010/main" val="2007091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B39AC6-B5EC-C922-93C1-2F8D0E712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74" y="445058"/>
            <a:ext cx="3248894" cy="4099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7B9551-7951-70FE-8AAE-BC70327CBFA9}"/>
              </a:ext>
            </a:extLst>
          </p:cNvPr>
          <p:cNvSpPr txBox="1"/>
          <p:nvPr/>
        </p:nvSpPr>
        <p:spPr>
          <a:xfrm>
            <a:off x="3988546" y="445058"/>
            <a:ext cx="5912538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latin typeface="TitlingGothicFB Normal Medium" panose="02000603040000020004" pitchFamily="50" charset="0"/>
              </a:rPr>
              <a:t>Smart screen rotates 90 degrees</a:t>
            </a:r>
          </a:p>
          <a:p>
            <a:pPr fontAlgn="base"/>
            <a:endParaRPr lang="en-US" b="1" dirty="0"/>
          </a:p>
          <a:p>
            <a:pPr algn="just" fontAlgn="base"/>
            <a:r>
              <a:rPr lang="en-US" sz="1000" dirty="0">
                <a:latin typeface="TitlingGothicFB Normal Light" panose="02000503030000020004" pitchFamily="50" charset="0"/>
              </a:rPr>
              <a:t>This compact SUV keeps you connected and entertained on every journey thanks to its smart rotating screen, which integrates a Vietnamese virtual assistant, navigation features, apps and infotainment (wireless Apple CarPlay and Android Auto).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2B4C68-15FB-9F7F-0B2A-3E31FC549540}"/>
              </a:ext>
            </a:extLst>
          </p:cNvPr>
          <p:cNvSpPr txBox="1"/>
          <p:nvPr/>
        </p:nvSpPr>
        <p:spPr>
          <a:xfrm>
            <a:off x="439991" y="5136534"/>
            <a:ext cx="6019803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/>
            <a:r>
              <a:rPr lang="en-US" b="1" dirty="0">
                <a:latin typeface="TitlingGothicFB Normal Medium" panose="02000603040000020004" pitchFamily="50" charset="0"/>
              </a:rPr>
              <a:t>Ergonomic seat for comfort </a:t>
            </a:r>
          </a:p>
          <a:p>
            <a:pPr algn="r" fontAlgn="base"/>
            <a:r>
              <a:rPr lang="en-US" b="1" dirty="0">
                <a:latin typeface="TitlingGothicFB Normal Medium" panose="02000603040000020004" pitchFamily="50" charset="0"/>
              </a:rPr>
              <a:t>on every journey</a:t>
            </a:r>
          </a:p>
          <a:p>
            <a:pPr algn="r" fontAlgn="base"/>
            <a:endParaRPr lang="en-US" b="1" dirty="0">
              <a:latin typeface="TitlingGothicFB Normal Medium" panose="02000603040000020004" pitchFamily="50" charset="0"/>
            </a:endParaRPr>
          </a:p>
          <a:p>
            <a:pPr algn="r" fontAlgn="base"/>
            <a:r>
              <a:rPr lang="en-US" sz="1000" dirty="0">
                <a:latin typeface="TitlingGothicFB Normal Light" panose="02000503030000020004" pitchFamily="50" charset="0"/>
              </a:rPr>
              <a:t>The multi-function seats provide superior comfort, with electronic adjustment to your preferred seating position. The raised driving position provides better visibility in heavy traffic, making city driving safer and more manageable.</a:t>
            </a:r>
          </a:p>
          <a:p>
            <a:pPr algn="r"/>
            <a:endParaRPr lang="en-US" dirty="0">
              <a:latin typeface="TitlingGothicFB Normal Medium" panose="02000603040000020004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367FF3-F265-F9EF-6D0E-330F2D429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341" y="2494629"/>
            <a:ext cx="4996185" cy="40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81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B5E5FA-DC8A-2E5B-5C70-FFED34779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" y="0"/>
            <a:ext cx="12192000" cy="42530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793634-B102-7291-2B19-C26D7338BE59}"/>
              </a:ext>
            </a:extLst>
          </p:cNvPr>
          <p:cNvSpPr txBox="1"/>
          <p:nvPr/>
        </p:nvSpPr>
        <p:spPr>
          <a:xfrm>
            <a:off x="334298" y="4654049"/>
            <a:ext cx="2551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latin typeface="TitlingGothicFB Normal Medium" panose="02000603040000020004" pitchFamily="50" charset="0"/>
              </a:rPr>
              <a:t>Smart storage for extra luggage space</a:t>
            </a:r>
            <a:endParaRPr lang="en-US" sz="1400" dirty="0">
              <a:latin typeface="TitlingGothicFB Normal Medium" panose="02000603040000020004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8DC3A-59A5-5865-971D-2308D6BB29E4}"/>
              </a:ext>
            </a:extLst>
          </p:cNvPr>
          <p:cNvSpPr txBox="1"/>
          <p:nvPr/>
        </p:nvSpPr>
        <p:spPr>
          <a:xfrm>
            <a:off x="334298" y="5833272"/>
            <a:ext cx="62631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tlingGothicFB Normal Light" panose="02000503030000020004" pitchFamily="50" charset="0"/>
              </a:rPr>
              <a:t>This compact SUV has a boot capacity of 400 liters, which can be expanded to 1,340 liters when the rear seats are folded down. Smart in-cabin storage ensures that there’s always space for essentials, from suitcases to shopping bags.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1FD32E-CF0D-0997-F233-95B584F4B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5082">
            <a:off x="7319634" y="3517575"/>
            <a:ext cx="4279716" cy="279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59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F076DB3-4284-DFD9-9D23-351A462A3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6" y="3028338"/>
            <a:ext cx="7482347" cy="37411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2581AD-7B6E-8EBC-693F-CEC42F7332C5}"/>
              </a:ext>
            </a:extLst>
          </p:cNvPr>
          <p:cNvSpPr txBox="1"/>
          <p:nvPr/>
        </p:nvSpPr>
        <p:spPr>
          <a:xfrm>
            <a:off x="7875639" y="3649642"/>
            <a:ext cx="37966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>
                <a:latin typeface="TitlingGothicFB Normal Thin" panose="02000503030000020004" pitchFamily="50" charset="0"/>
              </a:rPr>
              <a:t>V2L Technology</a:t>
            </a:r>
          </a:p>
          <a:p>
            <a:pPr fontAlgn="base"/>
            <a:endParaRPr lang="en-US" sz="1400" dirty="0">
              <a:latin typeface="TitlingGothicFB Normal Thin" panose="02000503030000020004" pitchFamily="50" charset="0"/>
            </a:endParaRPr>
          </a:p>
          <a:p>
            <a:pPr fontAlgn="base"/>
            <a:r>
              <a:rPr lang="en-US" b="1" dirty="0">
                <a:latin typeface="TitlingGothicFB Normal Medium" panose="02000603040000020004" pitchFamily="50" charset="0"/>
              </a:rPr>
              <a:t>Light up your life every day</a:t>
            </a:r>
          </a:p>
          <a:p>
            <a:endParaRPr lang="en-US" dirty="0">
              <a:latin typeface="TitlingGothicFB Normal Medium" panose="02000603040000020004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408BF2-465D-9955-F3A1-940441D95B76}"/>
              </a:ext>
            </a:extLst>
          </p:cNvPr>
          <p:cNvSpPr txBox="1"/>
          <p:nvPr/>
        </p:nvSpPr>
        <p:spPr>
          <a:xfrm>
            <a:off x="7875639" y="4911218"/>
            <a:ext cx="38837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dirty="0">
                <a:latin typeface="TitlingGothicFB Normal Light" panose="02000503030000020004" pitchFamily="50" charset="0"/>
              </a:rPr>
              <a:t>Turn the BYD ATTO 2 into a mobile charging station with Vehicle-to-Load (V2L) functionality, enriching your outdoor activities by allowing you to plug in and use a variety of devices with ease. Power up devices like game consoles, power appliances to enjoy a cup of coffee, or charge your tech gadgets while on the go—perfect for picnics, camping, and more. The only limit is your imagination.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5187BA-F49C-3D1E-0C5F-6C7D53D91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802" y="78655"/>
            <a:ext cx="4889919" cy="283473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F1486BB-7C5E-2734-F595-0482C1501200}"/>
              </a:ext>
            </a:extLst>
          </p:cNvPr>
          <p:cNvSpPr txBox="1"/>
          <p:nvPr/>
        </p:nvSpPr>
        <p:spPr>
          <a:xfrm>
            <a:off x="693170" y="577442"/>
            <a:ext cx="6253317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/>
            <a:r>
              <a:rPr lang="en-US" b="1" dirty="0">
                <a:latin typeface="TitlingGothicFB Normal Medium" panose="02000603040000020004" pitchFamily="50" charset="0"/>
              </a:rPr>
              <a:t>Control at your fingertips</a:t>
            </a:r>
          </a:p>
          <a:p>
            <a:pPr algn="r" fontAlgn="base"/>
            <a:endParaRPr lang="en-US" b="1" dirty="0">
              <a:latin typeface="TitlingGothicFB Normal Medium" panose="02000603040000020004" pitchFamily="50" charset="0"/>
            </a:endParaRPr>
          </a:p>
          <a:p>
            <a:pPr algn="r" fontAlgn="base"/>
            <a:endParaRPr lang="en-US" b="1" dirty="0">
              <a:latin typeface="TitlingGothicFB Normal Medium" panose="02000603040000020004" pitchFamily="50" charset="0"/>
            </a:endParaRPr>
          </a:p>
          <a:p>
            <a:pPr algn="r" fontAlgn="base"/>
            <a:r>
              <a:rPr lang="en-US" sz="1000" dirty="0">
                <a:latin typeface="TitlingGothicFB Normal Light" panose="02000503030000020004" pitchFamily="50" charset="0"/>
              </a:rPr>
              <a:t>With the convenience of NFC keyless entry, using a card or a phone, the BYD ATTO 2 is always ready to go. Plus you can prepare your journey in advance, in hot or cold conditions, by activating the air conditioning via remote control.</a:t>
            </a:r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657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469</Words>
  <Application>Microsoft Office PowerPoint</Application>
  <PresentationFormat>Widescreen</PresentationFormat>
  <Paragraphs>26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TitlingGothicFB Normal Light</vt:lpstr>
      <vt:lpstr>TitlingGothicFB Normal Medium</vt:lpstr>
      <vt:lpstr>TitlingGothicFB Normal Thin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ASUS</dc:creator>
  <cp:lastModifiedBy>ASUS</cp:lastModifiedBy>
  <cp:revision>5</cp:revision>
  <dcterms:created xsi:type="dcterms:W3CDTF">2025-08-11T07:08:16Z</dcterms:created>
  <dcterms:modified xsi:type="dcterms:W3CDTF">2025-08-11T14:28:34Z</dcterms:modified>
</cp:coreProperties>
</file>